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1147" r:id="rId4"/>
    <p:sldId id="1148" r:id="rId5"/>
    <p:sldId id="1150" r:id="rId6"/>
    <p:sldId id="1151" r:id="rId7"/>
    <p:sldId id="1152" r:id="rId8"/>
    <p:sldId id="1155" r:id="rId9"/>
    <p:sldId id="1153" r:id="rId10"/>
    <p:sldId id="1154" r:id="rId11"/>
    <p:sldId id="1156" r:id="rId12"/>
    <p:sldId id="1157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632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F2A3-3135-44E4-8CE4-8D45A4C06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52A410-0612-4B97-9437-C1AC8ED61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3F7E2-5A0C-4B96-80E0-5BCDA445D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A88FD-8B8F-450E-9181-0E4DB6D10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53C1D-5F04-4FC0-8267-4250CD452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7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8F350-8A75-49D3-A4C1-BA74D7E5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4F21CC-2D31-41FB-82C9-4AC03EBD7F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27700-C0C6-480A-83FA-4951264B7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69404-0E48-472A-BBED-CD06AD74C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05606-632C-4FF1-947D-26603C955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645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6F4FB0-AD6A-4DC9-A6F3-5E4FDED55F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D1E889-10DF-4301-AC53-55097C5B7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D3F99-B619-4D98-9DFA-6A63DB573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CE054-2477-45E7-8B04-EFA21232F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50486-1B87-4265-A751-B340F8A1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95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9B7F6-39D5-40DC-9234-5AB888535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83307-3A80-44E5-8D8E-E6B8CEDF7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B169B-23E4-4255-8FEB-0836A83B9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BDA0B-DB03-4E60-96F1-25AC582CB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25AD43-9FA2-4137-9705-D7DA43071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391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38D3C-42FD-437F-BCE0-74DE18C26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957BC-F3BD-4B21-A721-6213E9259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0A254C-6B64-4768-AFF1-91BABCC21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78B0-1F05-4FFE-9150-F10FBE0D5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345634-AA16-466F-B598-D8B780E19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000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AE57A-1D1F-4470-B06D-F97BC36C9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A16A3-1458-41C0-A2A4-E9FB1ECAB7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A75A6C-3B4C-413E-9F83-30FB83A477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A02162-FAA2-43E4-A936-688B3DFA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CD2EFF-83D9-42EB-A82B-FC0CFE262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C410F9-BA10-42B7-A710-19921055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12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E6C07-41B2-4BCA-953D-1F2740C96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1B4D0-FFB1-418B-BD3A-019FF11E0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E20C0-379D-426D-928D-E87705B9C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B81C1D-EF17-4BFD-8C4B-18EA58FD40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F359C9-4C8E-4621-9031-7E336665E2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BD3022-633E-48F9-A1FB-F0E26341B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841076-367B-4149-B080-1E5988C7D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F2DB68-DD71-4888-997D-D1CE2BCBB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F5F76-9F53-43B9-84B0-AA06078B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466C5D-A3FA-4B32-8E03-B4D651F8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13D55-E691-4E92-ADDE-AEFB4613A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D7DBA8-4B74-4D4D-A803-B7CD9ABBE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772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AE0885-8A64-409B-A174-492384688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05AB71-71C7-4D73-930B-C8B6348C4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5FB19D-DAF6-45E0-BEFF-8237A735B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720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96CC0-A64C-437A-AEB8-90A4EF6B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D4C76-EBD3-4E0D-9452-88EF81B3B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7BF46-2A48-4B5B-9E4D-A3A7F1088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B50E5-C710-4E88-823A-A4F909212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DA991-612C-4A55-BF35-FB59268CD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BF106-1066-4EFA-B121-2B069D614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13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6A286-2327-4729-B0DD-950FD7908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699C5B-07D8-4555-AA16-E687D46EE8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B9B1E-9F90-46E1-A769-9DDA192F2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F4B5E-2067-4FBF-92A6-34E6E92F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C50021-55C2-4AE0-A495-E3909A225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EFADE-6710-484D-B567-1D400CD3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49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25F099-11D9-4A75-9E80-55BB1B2ED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EE68A9-8140-4999-AB2E-722EA2C03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AE9E4-AC82-41BF-A1A5-8F6E410C1F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141687-D05D-4ACC-9249-551F237552FF}" type="datetimeFigureOut">
              <a:rPr lang="en-US" smtClean="0"/>
              <a:t>01-Dec-24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AD70D-1434-4AEE-9356-5745307C7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B53E7-8737-4ED6-AAFF-C9B1276C8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99DF8-CA9B-4D70-A049-97161321C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078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42A85E-B59D-4BA6-A1C5-50A090C5F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42"/>
            <a:ext cx="12192000" cy="70500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4F7AA8C-B1D1-4C7A-8810-40232637C7DE}"/>
              </a:ext>
            </a:extLst>
          </p:cNvPr>
          <p:cNvSpPr txBox="1"/>
          <p:nvPr/>
        </p:nvSpPr>
        <p:spPr>
          <a:xfrm>
            <a:off x="2085753" y="2182505"/>
            <a:ext cx="8656922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Influenza viral clearance</a:t>
            </a:r>
            <a:endParaRPr 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endParaRPr 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Phrutsamon Wongnak</a:t>
            </a:r>
            <a:endParaRPr 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 behalf of the PLATCOV and AD ASTRA teams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D69B0-0673-4757-B069-EF2C5BD27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C51B-117D-417F-8618-288C31812C4D}" type="slidenum">
              <a:rPr lang="en-US" smtClean="0"/>
              <a:t>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D4B33F-1917-41BC-8FEF-D136DAD4A297}"/>
              </a:ext>
            </a:extLst>
          </p:cNvPr>
          <p:cNvSpPr txBox="1"/>
          <p:nvPr/>
        </p:nvSpPr>
        <p:spPr>
          <a:xfrm>
            <a:off x="2141639" y="6033184"/>
            <a:ext cx="7908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Evaluating anti-infective drugs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</a:rPr>
              <a:t>, Theo Murphy Meeting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Manchester, 2-3 December 2024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145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2EACC-0DC5-45E4-8ED7-54B381DF1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Simulations and optimization of trial design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75FF4-8F9A-434D-BB8C-1B4590BE2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3200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Single exponential decay model</a:t>
            </a:r>
          </a:p>
          <a:p>
            <a:pPr marL="285750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3200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Influenza A data (n = 48)</a:t>
            </a:r>
          </a:p>
          <a:p>
            <a:pPr marL="285750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endParaRPr lang="en-US" sz="3200" kern="100" dirty="0">
              <a:latin typeface="Aptos"/>
              <a:ea typeface="Aptos"/>
              <a:cs typeface="Angsana New" panose="02020603050405020304" pitchFamily="18" charset="-34"/>
            </a:endParaRPr>
          </a:p>
          <a:p>
            <a:pPr marL="285750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3200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Simulations:</a:t>
            </a:r>
          </a:p>
          <a:p>
            <a:pPr marL="742950" lvl="1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sz="2800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Treatment effects (20%, 40%, 60%, 80%, 100%)</a:t>
            </a:r>
            <a:endParaRPr lang="en-US" sz="2800" kern="100" dirty="0">
              <a:effectLst/>
              <a:latin typeface="Aptos"/>
              <a:ea typeface="Aptos"/>
              <a:cs typeface="Angsana New" panose="02020603050405020304" pitchFamily="18" charset="-34"/>
            </a:endParaRPr>
          </a:p>
          <a:p>
            <a:pPr marL="742950" lvl="1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sz="2800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Sample size (40, 80, 120, 160, 200, 240)</a:t>
            </a:r>
          </a:p>
          <a:p>
            <a:pPr marL="742950" lvl="1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sz="2800" kern="100" dirty="0">
                <a:latin typeface="Aptos"/>
                <a:ea typeface="Aptos"/>
                <a:cs typeface="Angsana New" panose="02020603050405020304" pitchFamily="18" charset="-34"/>
              </a:rPr>
              <a:t>100 replications per condition</a:t>
            </a:r>
          </a:p>
          <a:p>
            <a:pPr marL="742950" lvl="1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sz="2800" kern="100" dirty="0">
                <a:latin typeface="Aptos"/>
                <a:ea typeface="Aptos"/>
                <a:cs typeface="Angsana New" panose="02020603050405020304" pitchFamily="18" charset="-34"/>
              </a:rPr>
              <a:t>Comparing with</a:t>
            </a:r>
          </a:p>
          <a:p>
            <a:pPr marL="1200150" lvl="2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Negative control (0%</a:t>
            </a:r>
            <a:r>
              <a:rPr lang="en-GB" kern="100" dirty="0">
                <a:latin typeface="Aptos"/>
                <a:ea typeface="Aptos"/>
                <a:cs typeface="Angsana New" panose="02020603050405020304" pitchFamily="18" charset="-34"/>
              </a:rPr>
              <a:t> treatment effect)</a:t>
            </a:r>
          </a:p>
          <a:p>
            <a:pPr marL="1200150" lvl="2" indent="-285750"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GB" kern="100" dirty="0">
                <a:effectLst/>
                <a:latin typeface="Aptos"/>
                <a:ea typeface="Aptos"/>
                <a:cs typeface="Angsana New" panose="02020603050405020304" pitchFamily="18" charset="-34"/>
              </a:rPr>
              <a:t>Positive control (</a:t>
            </a:r>
            <a:r>
              <a:rPr lang="en-GB" kern="100" dirty="0">
                <a:latin typeface="Aptos"/>
                <a:ea typeface="Aptos"/>
                <a:cs typeface="Angsana New" panose="02020603050405020304" pitchFamily="18" charset="-34"/>
              </a:rPr>
              <a:t>60% treatment effect)</a:t>
            </a:r>
            <a:endParaRPr lang="en-US" kern="100" dirty="0">
              <a:effectLst/>
              <a:latin typeface="Aptos"/>
              <a:ea typeface="Aptos"/>
              <a:cs typeface="Angsana New" panose="02020603050405020304" pitchFamily="18" charset="-34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013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45AF93-0A0F-444C-BF90-9E768C06C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06" y="515531"/>
            <a:ext cx="11653873" cy="5826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60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2EACC-0DC5-45E4-8ED7-54B381DF1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Generalizing to other acute infections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2E0619-5182-49B3-8CBE-21C5BF8BC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Population-level viral clearance rates</a:t>
            </a:r>
          </a:p>
          <a:p>
            <a:r>
              <a:rPr lang="en-US" dirty="0"/>
              <a:t>Population-level baseline viral densities</a:t>
            </a:r>
          </a:p>
          <a:p>
            <a:endParaRPr lang="en-US" dirty="0"/>
          </a:p>
          <a:p>
            <a:r>
              <a:rPr lang="en-US" dirty="0"/>
              <a:t>Variability of viral clearance rates among the population</a:t>
            </a:r>
          </a:p>
          <a:p>
            <a:r>
              <a:rPr lang="en-US" dirty="0"/>
              <a:t>Variability of baseline viral density among the population</a:t>
            </a:r>
          </a:p>
          <a:p>
            <a:endParaRPr lang="en-US" dirty="0"/>
          </a:p>
          <a:p>
            <a:r>
              <a:rPr lang="en-US" dirty="0"/>
              <a:t>Precisions on viral density measurement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388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C53A9E-A5BD-4265-AC81-8787BC57D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42"/>
            <a:ext cx="12192000" cy="705008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9272CBD-33B4-4EC9-89F6-BD6A50F6CBE0}"/>
              </a:ext>
            </a:extLst>
          </p:cNvPr>
          <p:cNvSpPr/>
          <p:nvPr/>
        </p:nvSpPr>
        <p:spPr>
          <a:xfrm>
            <a:off x="1495425" y="666750"/>
            <a:ext cx="9201150" cy="5524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110618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81DA04-02C4-464B-9E7F-583B89402B0D}"/>
              </a:ext>
            </a:extLst>
          </p:cNvPr>
          <p:cNvSpPr txBox="1"/>
          <p:nvPr/>
        </p:nvSpPr>
        <p:spPr>
          <a:xfrm>
            <a:off x="243483" y="203096"/>
            <a:ext cx="88566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Lesson learned from SARS-CoV-2</a:t>
            </a:r>
            <a:endParaRPr lang="en-US" sz="3600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525032-3296-4541-B314-12DBF31E4608}"/>
              </a:ext>
            </a:extLst>
          </p:cNvPr>
          <p:cNvSpPr txBox="1"/>
          <p:nvPr/>
        </p:nvSpPr>
        <p:spPr>
          <a:xfrm>
            <a:off x="0" y="6531793"/>
            <a:ext cx="30989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Watson et al., (2022) </a:t>
            </a:r>
            <a:r>
              <a:rPr lang="en-US" sz="1050" i="1" dirty="0" err="1"/>
              <a:t>Antimicrob</a:t>
            </a:r>
            <a:r>
              <a:rPr lang="en-US" sz="1050" i="1" dirty="0"/>
              <a:t>. Agents Chemother.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4D4F3B6-30A3-4CE9-B4FA-4D0C09BDD522}"/>
              </a:ext>
            </a:extLst>
          </p:cNvPr>
          <p:cNvGrpSpPr/>
          <p:nvPr/>
        </p:nvGrpSpPr>
        <p:grpSpPr>
          <a:xfrm>
            <a:off x="402672" y="1554240"/>
            <a:ext cx="8697488" cy="4575906"/>
            <a:chOff x="1310476" y="1251576"/>
            <a:chExt cx="8697488" cy="457590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FB1426A-73AE-4D99-A4E3-99625B620D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843"/>
            <a:stretch/>
          </p:blipFill>
          <p:spPr>
            <a:xfrm>
              <a:off x="1745028" y="1251576"/>
              <a:ext cx="8262936" cy="422710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FFCDAD5-BFA3-43E6-9A97-3775C2F342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028" t="8522" r="8938" b="84656"/>
            <a:stretch/>
          </p:blipFill>
          <p:spPr>
            <a:xfrm>
              <a:off x="8690649" y="1543510"/>
              <a:ext cx="1107582" cy="4435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82CBB83-24FA-4145-9D5F-9248A92E3138}"/>
                </a:ext>
              </a:extLst>
            </p:cNvPr>
            <p:cNvSpPr txBox="1"/>
            <p:nvPr/>
          </p:nvSpPr>
          <p:spPr>
            <a:xfrm>
              <a:off x="4785844" y="5519705"/>
              <a:ext cx="18617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Time since peak (days)</a:t>
              </a:r>
              <a:endParaRPr lang="en-US" sz="1400" b="1" i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4DC5F7A-B543-43A6-BE4E-C768074F9D05}"/>
                </a:ext>
              </a:extLst>
            </p:cNvPr>
            <p:cNvSpPr txBox="1"/>
            <p:nvPr/>
          </p:nvSpPr>
          <p:spPr>
            <a:xfrm rot="16200000">
              <a:off x="690403" y="3211239"/>
              <a:ext cx="154792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/>
                <a:t>RNA copies per ml</a:t>
              </a:r>
              <a:endParaRPr lang="en-US" sz="1400" b="1" i="1" dirty="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0A258059-2C1A-4338-91C6-AA1BF6AC611F}"/>
              </a:ext>
            </a:extLst>
          </p:cNvPr>
          <p:cNvSpPr/>
          <p:nvPr/>
        </p:nvSpPr>
        <p:spPr>
          <a:xfrm>
            <a:off x="5240867" y="5205327"/>
            <a:ext cx="1794932" cy="12700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137C3C9-113D-4A6A-A5C9-C37C2F4D188D}"/>
              </a:ext>
            </a:extLst>
          </p:cNvPr>
          <p:cNvCxnSpPr>
            <a:cxnSpLocks/>
          </p:cNvCxnSpPr>
          <p:nvPr/>
        </p:nvCxnSpPr>
        <p:spPr>
          <a:xfrm flipV="1">
            <a:off x="6637867" y="5332328"/>
            <a:ext cx="0" cy="102446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09997DF-D61C-45E7-AFFA-817203747CFF}"/>
              </a:ext>
            </a:extLst>
          </p:cNvPr>
          <p:cNvSpPr txBox="1"/>
          <p:nvPr/>
        </p:nvSpPr>
        <p:spPr>
          <a:xfrm>
            <a:off x="5503614" y="6364583"/>
            <a:ext cx="19250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Limit of detection (LOD)</a:t>
            </a:r>
            <a:endParaRPr lang="en-US" sz="1400" i="1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958B56-05AA-48B3-8C10-2ADE7AC09AF4}"/>
              </a:ext>
            </a:extLst>
          </p:cNvPr>
          <p:cNvSpPr txBox="1"/>
          <p:nvPr/>
        </p:nvSpPr>
        <p:spPr>
          <a:xfrm>
            <a:off x="9448799" y="3611360"/>
            <a:ext cx="2007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Biphasic decay</a:t>
            </a:r>
            <a:endParaRPr lang="en-US" sz="24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C8EBCD-22BB-4397-B663-3BECDD2B77B3}"/>
              </a:ext>
            </a:extLst>
          </p:cNvPr>
          <p:cNvSpPr txBox="1"/>
          <p:nvPr/>
        </p:nvSpPr>
        <p:spPr>
          <a:xfrm>
            <a:off x="2263311" y="1009987"/>
            <a:ext cx="58086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Viral clearance in acute respiratory infections</a:t>
            </a:r>
          </a:p>
        </p:txBody>
      </p:sp>
    </p:spTree>
    <p:extLst>
      <p:ext uri="{BB962C8B-B14F-4D97-AF65-F5344CB8AC3E}">
        <p14:creationId xmlns:p14="http://schemas.microsoft.com/office/powerpoint/2010/main" val="3625242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23686D-ECD5-4575-9C54-D63FDC151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3C51B-117D-417F-8618-288C31812C4D}" type="slidenum">
              <a:rPr lang="en-US" smtClean="0"/>
              <a:t>3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1729CF-F3EC-494C-8A7F-1987ECFE7B45}"/>
              </a:ext>
            </a:extLst>
          </p:cNvPr>
          <p:cNvGrpSpPr/>
          <p:nvPr/>
        </p:nvGrpSpPr>
        <p:grpSpPr>
          <a:xfrm>
            <a:off x="7450970" y="1908420"/>
            <a:ext cx="4494799" cy="3602203"/>
            <a:chOff x="6956637" y="1916147"/>
            <a:chExt cx="4951728" cy="368935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3858DF2-18DC-42AE-9C26-15D5908219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89232" y="1916147"/>
              <a:ext cx="4919133" cy="368935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A01F88-ACB8-4A42-A18F-A680BB07E1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89232" y="1916147"/>
              <a:ext cx="4919133" cy="368934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996C91-1AE7-40FC-B78C-A7166DC6394A}"/>
                </a:ext>
              </a:extLst>
            </p:cNvPr>
            <p:cNvSpPr txBox="1"/>
            <p:nvPr/>
          </p:nvSpPr>
          <p:spPr>
            <a:xfrm rot="16200000">
              <a:off x="6916393" y="4599919"/>
              <a:ext cx="453460" cy="3729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cs typeface="Arial" panose="020B0604020202020204" pitchFamily="34" charset="0"/>
                </a:rPr>
                <a:t>log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30AA52D-84A6-469E-96B7-2E87FC51C8CF}"/>
              </a:ext>
            </a:extLst>
          </p:cNvPr>
          <p:cNvSpPr txBox="1"/>
          <p:nvPr/>
        </p:nvSpPr>
        <p:spPr>
          <a:xfrm>
            <a:off x="246231" y="1816695"/>
            <a:ext cx="69670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 measure the </a:t>
            </a:r>
            <a:r>
              <a:rPr lang="en-US" sz="2400" dirty="0">
                <a:solidFill>
                  <a:srgbClr val="C00000"/>
                </a:solidFill>
              </a:rPr>
              <a:t>slope</a:t>
            </a:r>
            <a:r>
              <a:rPr lang="en-US" sz="2400" dirty="0">
                <a:solidFill>
                  <a:srgbClr val="7030A0"/>
                </a:solidFill>
              </a:rPr>
              <a:t> </a:t>
            </a:r>
            <a:r>
              <a:rPr lang="en-US" sz="2400" dirty="0"/>
              <a:t>of the initial phase of log-linear decline in  </a:t>
            </a:r>
            <a:r>
              <a:rPr lang="en-US" sz="2400" dirty="0">
                <a:solidFill>
                  <a:srgbClr val="00B0F0"/>
                </a:solidFill>
              </a:rPr>
              <a:t>oropharyngeal swab eluate </a:t>
            </a:r>
            <a:r>
              <a:rPr lang="en-US" sz="2400" dirty="0"/>
              <a:t>viral RNA copies (Ct) over time. </a:t>
            </a:r>
          </a:p>
          <a:p>
            <a:endParaRPr lang="en-US" sz="2400" dirty="0"/>
          </a:p>
          <a:p>
            <a:r>
              <a:rPr lang="en-US" sz="2400" dirty="0"/>
              <a:t>This provides a </a:t>
            </a:r>
            <a:r>
              <a:rPr lang="en-US" sz="2400" b="1" dirty="0">
                <a:solidFill>
                  <a:srgbClr val="C00000"/>
                </a:solidFill>
              </a:rPr>
              <a:t>rate</a:t>
            </a:r>
            <a:r>
              <a:rPr lang="en-US" sz="2400" dirty="0"/>
              <a:t> </a:t>
            </a:r>
          </a:p>
          <a:p>
            <a:r>
              <a:rPr lang="en-US" sz="2400" dirty="0"/>
              <a:t>(which can also be expressed as a </a:t>
            </a:r>
            <a:r>
              <a:rPr lang="en-US" sz="2400" b="1" dirty="0">
                <a:solidFill>
                  <a:srgbClr val="C00000"/>
                </a:solidFill>
              </a:rPr>
              <a:t>half-life</a:t>
            </a:r>
            <a:r>
              <a:rPr lang="en-US" sz="2400" dirty="0"/>
              <a:t>).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dirty="0">
                <a:solidFill>
                  <a:srgbClr val="C00000"/>
                </a:solidFill>
              </a:rPr>
              <a:t>drug effect </a:t>
            </a:r>
            <a:r>
              <a:rPr lang="en-US" sz="2400" dirty="0"/>
              <a:t>is the difference in the slopes between the drug arms and the contemporaneous  no-drug arms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EB24075-B4AF-4BE8-AB83-DC59E3D4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185" y="359481"/>
            <a:ext cx="11765583" cy="663575"/>
          </a:xfrm>
        </p:spPr>
        <p:txBody>
          <a:bodyPr>
            <a:normAutofit/>
          </a:bodyPr>
          <a:lstStyle/>
          <a:p>
            <a:r>
              <a:rPr lang="en-US" sz="3600" b="1" dirty="0"/>
              <a:t>How do we quantitate antiviral activities for SARS-CoV-2?</a:t>
            </a:r>
          </a:p>
        </p:txBody>
      </p:sp>
    </p:spTree>
    <p:extLst>
      <p:ext uri="{BB962C8B-B14F-4D97-AF65-F5344CB8AC3E}">
        <p14:creationId xmlns:p14="http://schemas.microsoft.com/office/powerpoint/2010/main" val="67929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95D4EF-CCB3-41D1-8A1F-E223ED7D87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358" y="823111"/>
            <a:ext cx="6254132" cy="5211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40A6A0-6EA6-4AEC-8CCB-02265FFF0503}"/>
              </a:ext>
            </a:extLst>
          </p:cNvPr>
          <p:cNvSpPr txBox="1"/>
          <p:nvPr/>
        </p:nvSpPr>
        <p:spPr>
          <a:xfrm>
            <a:off x="394283" y="84515"/>
            <a:ext cx="90664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Head-to-head comparison for antiviral activities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C96BCFB-8CD1-42B2-AA79-3B4B53DC9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127153"/>
            <a:ext cx="11765583" cy="66357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Can this approach be applied to other infections? Influenza?</a:t>
            </a:r>
          </a:p>
        </p:txBody>
      </p:sp>
    </p:spTree>
    <p:extLst>
      <p:ext uri="{BB962C8B-B14F-4D97-AF65-F5344CB8AC3E}">
        <p14:creationId xmlns:p14="http://schemas.microsoft.com/office/powerpoint/2010/main" val="2456522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AE19-214C-4C02-A702-C990DC5ED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248" y="625711"/>
            <a:ext cx="9765948" cy="508332"/>
          </a:xfrm>
        </p:spPr>
        <p:txBody>
          <a:bodyPr>
            <a:normAutofit fontScale="90000"/>
          </a:bodyPr>
          <a:lstStyle/>
          <a:p>
            <a:r>
              <a:rPr lang="en-US" dirty="0"/>
              <a:t>AD ASTRA trial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D1E6B9-EC93-43C5-86CB-AD4964124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69125"/>
            <a:ext cx="6106146" cy="531974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1ED43E3-5DDB-4854-ADA9-7158E39B14CA}"/>
              </a:ext>
            </a:extLst>
          </p:cNvPr>
          <p:cNvSpPr txBox="1">
            <a:spLocks/>
          </p:cNvSpPr>
          <p:nvPr/>
        </p:nvSpPr>
        <p:spPr>
          <a:xfrm>
            <a:off x="192248" y="6349668"/>
            <a:ext cx="9765948" cy="508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err="1"/>
              <a:t>Randomisation</a:t>
            </a:r>
            <a:r>
              <a:rPr lang="en-US" sz="2000" dirty="0"/>
              <a:t> to date: Thailand (82); All sites (90)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9FB64-9124-4B3D-9C80-EB2471A3B6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248" y="2282682"/>
            <a:ext cx="6106146" cy="2582933"/>
          </a:xfrm>
        </p:spPr>
        <p:txBody>
          <a:bodyPr>
            <a:normAutofit/>
          </a:bodyPr>
          <a:lstStyle/>
          <a:p>
            <a:r>
              <a:rPr lang="en-US" sz="2400" dirty="0"/>
              <a:t>Date: From 28 Feb 2023 to 25 Aug 2024</a:t>
            </a:r>
          </a:p>
          <a:p>
            <a:r>
              <a:rPr lang="en-US" sz="2400" dirty="0"/>
              <a:t>Arm: No study drug</a:t>
            </a:r>
          </a:p>
          <a:p>
            <a:r>
              <a:rPr lang="en-US" sz="2400" dirty="0"/>
              <a:t>Patient with PCR data: 72 </a:t>
            </a:r>
            <a:r>
              <a:rPr lang="en-US" sz="2000" dirty="0"/>
              <a:t>(Flu A: 60; Flu B: 12)</a:t>
            </a:r>
          </a:p>
          <a:p>
            <a:pPr lvl="1"/>
            <a:r>
              <a:rPr lang="en-US" sz="2000" dirty="0" err="1">
                <a:solidFill>
                  <a:srgbClr val="FF0000"/>
                </a:solidFill>
              </a:rPr>
              <a:t>mITT</a:t>
            </a:r>
            <a:r>
              <a:rPr lang="en-US" sz="2000" dirty="0">
                <a:solidFill>
                  <a:srgbClr val="FF0000"/>
                </a:solidFill>
              </a:rPr>
              <a:t> population: 59 </a:t>
            </a:r>
            <a:r>
              <a:rPr lang="en-US" sz="1600" dirty="0">
                <a:solidFill>
                  <a:srgbClr val="FF0000"/>
                </a:solidFill>
              </a:rPr>
              <a:t>(Flu A: 48; Flu B: 11); excluded 13</a:t>
            </a:r>
          </a:p>
          <a:p>
            <a:pPr lvl="2"/>
            <a:r>
              <a:rPr lang="en-US" sz="1800" dirty="0"/>
              <a:t>&gt; 250 mean genomes/mL on D0</a:t>
            </a:r>
          </a:p>
          <a:p>
            <a:pPr lvl="2"/>
            <a:r>
              <a:rPr lang="en-US" sz="1800" dirty="0"/>
              <a:t>Having PCR data from D0 to D3</a:t>
            </a:r>
          </a:p>
          <a:p>
            <a:pPr lvl="1"/>
            <a:endParaRPr lang="en-US" sz="1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228ABF5-6967-426A-96C9-376C0B159E80}"/>
              </a:ext>
            </a:extLst>
          </p:cNvPr>
          <p:cNvSpPr txBox="1">
            <a:spLocks/>
          </p:cNvSpPr>
          <p:nvPr/>
        </p:nvSpPr>
        <p:spPr>
          <a:xfrm>
            <a:off x="192248" y="1643953"/>
            <a:ext cx="5562600" cy="5083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084113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C5034-C8BE-42A7-BD3A-FA0FEBE53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29" y="750814"/>
            <a:ext cx="10712742" cy="535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312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AAF380-AF2D-4D77-99B7-F0D4958E3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2334" y="2331647"/>
            <a:ext cx="3657740" cy="36577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D1A082-6397-4382-84D6-623A5E630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70" y="2331647"/>
            <a:ext cx="3657740" cy="36577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67DFBA-B593-4ABD-BAE8-CCF8828765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130" y="2331647"/>
            <a:ext cx="3657740" cy="36577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7E5FA36-B085-4E1A-A8E1-D5C0D51ED875}"/>
              </a:ext>
            </a:extLst>
          </p:cNvPr>
          <p:cNvSpPr txBox="1"/>
          <p:nvPr/>
        </p:nvSpPr>
        <p:spPr>
          <a:xfrm>
            <a:off x="570701" y="237423"/>
            <a:ext cx="27228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Single exponential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112730-214D-4BC0-B5E8-11ECF31E6E12}"/>
              </a:ext>
            </a:extLst>
          </p:cNvPr>
          <p:cNvSpPr txBox="1"/>
          <p:nvPr/>
        </p:nvSpPr>
        <p:spPr>
          <a:xfrm>
            <a:off x="4699765" y="237423"/>
            <a:ext cx="27228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Bi-exponential 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3582BA-FD94-4CA0-A642-34B231D18802}"/>
              </a:ext>
            </a:extLst>
          </p:cNvPr>
          <p:cNvSpPr txBox="1"/>
          <p:nvPr/>
        </p:nvSpPr>
        <p:spPr>
          <a:xfrm>
            <a:off x="8748561" y="274097"/>
            <a:ext cx="272287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Up-down </a:t>
            </a:r>
          </a:p>
          <a:p>
            <a:pPr algn="ctr"/>
            <a:r>
              <a:rPr lang="en-US" sz="2400" dirty="0"/>
              <a:t>model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7AB526-4441-49F9-9B79-2ED3BDEBAF5C}"/>
                  </a:ext>
                </a:extLst>
              </p:cNvPr>
              <p:cNvSpPr txBox="1"/>
              <p:nvPr/>
            </p:nvSpPr>
            <p:spPr>
              <a:xfrm>
                <a:off x="532332" y="1420909"/>
                <a:ext cx="2799616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i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17AB526-4441-49F9-9B79-2ED3BDEBAF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2332" y="1420909"/>
                <a:ext cx="2799616" cy="369332"/>
              </a:xfrm>
              <a:prstGeom prst="rect">
                <a:avLst/>
              </a:prstGeom>
              <a:blipFill>
                <a:blip r:embed="rId5"/>
                <a:stretch>
                  <a:fillRect b="-131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8560E5-7599-4507-9B25-FBF00E5B97BE}"/>
                  </a:ext>
                </a:extLst>
              </p:cNvPr>
              <p:cNvSpPr txBox="1"/>
              <p:nvPr/>
            </p:nvSpPr>
            <p:spPr>
              <a:xfrm>
                <a:off x="4323844" y="1403084"/>
                <a:ext cx="3474720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/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/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/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i="1"/>
                                  </m:ctrlPr>
                                </m:sSupPr>
                                <m:e>
                                  <m:r>
                                    <a:rPr lang="en-GB" i="1"/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GB" i="1"/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i="1"/>
                                    <m:t>− </m:t>
                                  </m:r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GB" i="1"/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GB" i="1"/>
                                    <m:t>𝑡</m:t>
                                  </m:r>
                                </m:sup>
                              </m:sSup>
                              <m:r>
                                <a:rPr lang="en-GB" i="1"/>
                                <m:t>+</m:t>
                              </m:r>
                              <m:sSup>
                                <m:sSupPr>
                                  <m:ctrlPr>
                                    <a:rPr lang="en-US" i="1"/>
                                  </m:ctrlPr>
                                </m:sSupPr>
                                <m:e>
                                  <m:r>
                                    <a:rPr lang="en-GB" i="1"/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𝛼</m:t>
                                      </m:r>
                                    </m:e>
                                    <m:sub>
                                      <m:r>
                                        <a:rPr lang="en-GB" i="1"/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i="1"/>
                                    <m:t>− </m:t>
                                  </m:r>
                                  <m:sSub>
                                    <m:sSubPr>
                                      <m:ctrlPr>
                                        <a:rPr lang="en-US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𝛽</m:t>
                                      </m:r>
                                    </m:e>
                                    <m:sub>
                                      <m:r>
                                        <a:rPr lang="en-GB" i="1"/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GB" i="1"/>
                                    <m:t>𝑡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68560E5-7599-4507-9B25-FBF00E5B97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3844" y="1403084"/>
                <a:ext cx="3474720" cy="404983"/>
              </a:xfrm>
              <a:prstGeom prst="rect">
                <a:avLst/>
              </a:prstGeom>
              <a:blipFill>
                <a:blip r:embed="rId6"/>
                <a:stretch>
                  <a:fillRect b="-2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F431024-7B71-4E93-A6C4-1C4B5BA1C6B4}"/>
                  </a:ext>
                </a:extLst>
              </p:cNvPr>
              <p:cNvSpPr txBox="1"/>
              <p:nvPr/>
            </p:nvSpPr>
            <p:spPr>
              <a:xfrm>
                <a:off x="7505567" y="1237526"/>
                <a:ext cx="5054867" cy="7360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𝑦</m:t>
                      </m:r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en-US" i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 smtClean="0"/>
                        <m:t>𝛼</m:t>
                      </m:r>
                      <m:r>
                        <a:rPr lang="en-GB" i="1"/>
                        <m:t>+</m:t>
                      </m:r>
                      <m:func>
                        <m:funcPr>
                          <m:ctrlPr>
                            <a:rPr lang="en-US" i="1"/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GB"/>
                            <m:t>ln</m:t>
                          </m:r>
                        </m:fName>
                        <m:e>
                          <m:d>
                            <m:dPr>
                              <m:ctrlPr>
                                <a:rPr lang="en-US" i="1"/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/>
                                  </m:ctrlPr>
                                </m:fPr>
                                <m:num>
                                  <m:r>
                                    <a:rPr lang="en-GB" i="1"/>
                                    <m:t>𝑎</m:t>
                                  </m:r>
                                  <m:r>
                                    <a:rPr lang="en-GB" i="1"/>
                                    <m:t>+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  <m:sSup>
                                    <m:sSupPr>
                                      <m:ctrlPr>
                                        <a:rPr lang="en-US" i="1"/>
                                      </m:ctrlPr>
                                    </m:sSupPr>
                                    <m:e>
                                      <m:r>
                                        <a:rPr lang="en-GB" i="1"/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GB" i="1"/>
                                        <m:t>−</m:t>
                                      </m:r>
                                      <m:r>
                                        <a:rPr lang="en-GB" i="1"/>
                                        <m:t>𝑎</m:t>
                                      </m:r>
                                      <m:d>
                                        <m:dPr>
                                          <m:ctrlPr>
                                            <a:rPr lang="en-US" i="1"/>
                                          </m:ctrlPr>
                                        </m:dPr>
                                        <m:e>
                                          <m:r>
                                            <a:rPr lang="en-GB" i="1"/>
                                            <m:t>𝑡</m:t>
                                          </m:r>
                                          <m:r>
                                            <a:rPr lang="en-GB" i="1"/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/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i="1"/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i="1"/>
                                                <m:t>𝑚𝑎𝑥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sup>
                                  </m:sSup>
                                  <m:r>
                                    <a:rPr lang="en-GB" i="1"/>
                                    <m:t>+</m:t>
                                  </m:r>
                                  <m:r>
                                    <a:rPr lang="en-GB" i="1"/>
                                    <m:t>𝑎</m:t>
                                  </m:r>
                                  <m:sSup>
                                    <m:sSupPr>
                                      <m:ctrlPr>
                                        <a:rPr lang="en-US" i="1"/>
                                      </m:ctrlPr>
                                    </m:sSupPr>
                                    <m:e>
                                      <m:r>
                                        <a:rPr lang="en-GB" i="1"/>
                                        <m:t>𝑒</m:t>
                                      </m:r>
                                    </m:e>
                                    <m:sup>
                                      <m:r>
                                        <a:rPr lang="en-GB" i="1"/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  <m:d>
                                        <m:dPr>
                                          <m:ctrlPr>
                                            <a:rPr lang="en-US" i="1"/>
                                          </m:ctrlPr>
                                        </m:dPr>
                                        <m:e>
                                          <m:r>
                                            <a:rPr lang="en-GB" i="1"/>
                                            <m:t>𝑡</m:t>
                                          </m:r>
                                          <m:r>
                                            <a:rPr lang="en-GB" i="1"/>
                                            <m:t>−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i="1"/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i="1"/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i="1"/>
                                                <m:t>𝑚𝑎𝑥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sup>
                                  </m:sSup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n-US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AF431024-7B71-4E93-A6C4-1C4B5BA1C6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05567" y="1237526"/>
                <a:ext cx="5054867" cy="736099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1549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3D35FC-DBA1-461F-A7C1-0EEDA5DB0F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0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60E6FC-BCFF-4858-BA25-89251CE15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349" y="885524"/>
            <a:ext cx="7963301" cy="5972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E7F246-E4B7-4854-9017-49BC6D336F62}"/>
              </a:ext>
            </a:extLst>
          </p:cNvPr>
          <p:cNvSpPr txBox="1"/>
          <p:nvPr/>
        </p:nvSpPr>
        <p:spPr>
          <a:xfrm>
            <a:off x="421105" y="195531"/>
            <a:ext cx="60976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Residuals of fitted models</a:t>
            </a:r>
          </a:p>
        </p:txBody>
      </p:sp>
    </p:spTree>
    <p:extLst>
      <p:ext uri="{BB962C8B-B14F-4D97-AF65-F5344CB8AC3E}">
        <p14:creationId xmlns:p14="http://schemas.microsoft.com/office/powerpoint/2010/main" val="347606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2721</TotalTime>
  <Words>365</Words>
  <Application>Microsoft Office PowerPoint</Application>
  <PresentationFormat>Widescreen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Arial</vt:lpstr>
      <vt:lpstr>Berlin Sans FB Demi</vt:lpstr>
      <vt:lpstr>Calibri</vt:lpstr>
      <vt:lpstr>Calibri Light</vt:lpstr>
      <vt:lpstr>Cambria Math</vt:lpstr>
      <vt:lpstr>Courier New</vt:lpstr>
      <vt:lpstr>Office Theme</vt:lpstr>
      <vt:lpstr>PowerPoint Presentation</vt:lpstr>
      <vt:lpstr>PowerPoint Presentation</vt:lpstr>
      <vt:lpstr>How do we quantitate antiviral activities for SARS-CoV-2?</vt:lpstr>
      <vt:lpstr>Can this approach be applied to other infections? Influenza?</vt:lpstr>
      <vt:lpstr>AD ASTRA trial</vt:lpstr>
      <vt:lpstr>PowerPoint Presentation</vt:lpstr>
      <vt:lpstr>PowerPoint Presentation</vt:lpstr>
      <vt:lpstr>PowerPoint Presentation</vt:lpstr>
      <vt:lpstr>PowerPoint Presentation</vt:lpstr>
      <vt:lpstr>Simulations and optimization of trial design</vt:lpstr>
      <vt:lpstr>PowerPoint Presentation</vt:lpstr>
      <vt:lpstr>Generalizing to other acute infections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Phrutsamon Wongnak</dc:creator>
  <cp:lastModifiedBy>Phrutsamon Wongnak</cp:lastModifiedBy>
  <cp:revision>9</cp:revision>
  <dcterms:created xsi:type="dcterms:W3CDTF">2024-12-01T11:21:25Z</dcterms:created>
  <dcterms:modified xsi:type="dcterms:W3CDTF">2024-12-03T08:42:59Z</dcterms:modified>
</cp:coreProperties>
</file>

<file path=docProps/thumbnail.jpeg>
</file>